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E6"/>
          </a:solidFill>
        </a:fill>
      </a:tcStyle>
    </a:wholeTbl>
    <a:band2H>
      <a:tcTxStyle b="def" i="def"/>
      <a:tcStyle>
        <a:tcBdr/>
        <a:fill>
          <a:solidFill>
            <a:srgbClr val="E7E7F3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具体的にどんなことが問題なのか.</a:t>
            </a:r>
          </a:p>
          <a:p>
            <a:pPr/>
          </a:p>
          <a:p>
            <a:pPr/>
            <a:r>
              <a:t>職員が地道に見て回って対象を決定しているため</a:t>
            </a:r>
            <a:br/>
            <a:r>
              <a:t>後手後手に回り、必要なところに手が届いていないのが現状！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hape 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除雪する人へ積雪情報がリアルタイムで共有可能</a:t>
            </a:r>
          </a:p>
          <a:p>
            <a:pPr/>
            <a:r>
              <a:t>除雪する場所の優先度の選定</a:t>
            </a:r>
          </a:p>
          <a:p>
            <a:pPr/>
            <a:r>
              <a:t>ログの蓄積で除雪効率UP</a:t>
            </a:r>
          </a:p>
          <a:p>
            <a:pPr/>
          </a:p>
          <a:p>
            <a:pPr/>
            <a:r>
              <a:t>データ化するのみで、除雪までコミットするわけではない</a:t>
            </a:r>
          </a:p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積雪ログと、クレーム数、温度、天気、除雪データなどを来年解析すると色々相関関係見えて、さらに効率化できると思います。事前に除雪すべきえりあがわりだせるとか。</a:t>
            </a:r>
          </a:p>
          <a:p>
            <a:pPr/>
          </a:p>
          <a:p>
            <a:pPr/>
            <a:r>
              <a:t>玄関から道路にでるまで</a:t>
            </a:r>
          </a:p>
          <a:p>
            <a:pPr/>
            <a:r>
              <a:t>	ついでにやってくれればいいのに</a:t>
            </a:r>
          </a:p>
          <a:p>
            <a:pPr/>
            <a:r>
              <a:t>福祉関係とコラボ</a:t>
            </a:r>
          </a:p>
          <a:p>
            <a:pPr/>
            <a:r>
              <a:t>	家でさす</a:t>
            </a:r>
          </a:p>
          <a:p>
            <a:pPr/>
            <a:r>
              <a:t>	密集地域から分析</a:t>
            </a:r>
          </a:p>
          <a:p>
            <a:pPr/>
            <a:r>
              <a:t>	ピンポイントにサービス</a:t>
            </a:r>
          </a:p>
          <a:p>
            <a:pPr/>
          </a:p>
          <a:p>
            <a:pPr/>
            <a:r>
              <a:t>信頼度の高いデータを提供</a:t>
            </a:r>
          </a:p>
          <a:p>
            <a:pPr/>
            <a:r>
              <a:t>	通報しても対応されないと、諦めて通報しなくなる</a:t>
            </a:r>
          </a:p>
          <a:p>
            <a:pPr/>
            <a:r>
              <a:t>	確実に使ってくれる人と、動いてくれる人を用意して試験運用していくことが重要</a:t>
            </a:r>
          </a:p>
          <a:p>
            <a:pPr/>
            <a:r>
              <a:t>	運用することが重要</a:t>
            </a:r>
          </a:p>
          <a:p>
            <a:pPr/>
          </a:p>
          <a:p>
            <a:pPr/>
            <a:r>
              <a:t>alsocのセンサーシステム</a:t>
            </a:r>
          </a:p>
          <a:p>
            <a:pPr/>
            <a:r>
              <a:t>	除雪警備</a:t>
            </a:r>
          </a:p>
          <a:p>
            <a:pPr/>
          </a:p>
          <a:p>
            <a:pPr/>
            <a:r>
              <a:t>道路維持課</a:t>
            </a:r>
          </a:p>
          <a:p>
            <a:pPr/>
            <a:r>
              <a:t>	１０cm以上だったらいく</a:t>
            </a:r>
          </a:p>
          <a:p>
            <a:pPr/>
            <a:r>
              <a:t>	間口除雪もやってくれ</a:t>
            </a:r>
          </a:p>
          <a:p>
            <a:pPr/>
            <a:r>
              <a:t>	依頼のあった場所の間口除雪</a:t>
            </a:r>
          </a:p>
          <a:p>
            <a:pPr/>
            <a:r>
              <a:t>	除雪機のgps化は順次移行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2979738"/>
            <a:ext cx="9144000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" name="Shape 21"/>
          <p:cNvSpPr/>
          <p:nvPr/>
        </p:nvSpPr>
        <p:spPr>
          <a:xfrm flipV="1">
            <a:off x="1981199" y="0"/>
            <a:ext cx="1" cy="68580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2195513" y="1600200"/>
            <a:ext cx="6872287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2185988" y="3094038"/>
            <a:ext cx="6929437" cy="92075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66"/>
                </a:solidFill>
              </a:defRPr>
            </a:lvl1pPr>
            <a:lvl2pPr marL="723900" indent="-277812">
              <a:defRPr sz="1800">
                <a:solidFill>
                  <a:srgbClr val="000066"/>
                </a:solidFill>
              </a:defRPr>
            </a:lvl2pPr>
            <a:lvl3pPr marL="1103312" indent="-200025">
              <a:defRPr sz="1800">
                <a:solidFill>
                  <a:srgbClr val="000066"/>
                </a:solidFill>
              </a:defRPr>
            </a:lvl3pPr>
            <a:lvl4pPr marL="1484992" indent="-224517">
              <a:defRPr sz="1800">
                <a:solidFill>
                  <a:srgbClr val="000066"/>
                </a:solidFill>
              </a:defRPr>
            </a:lvl4pPr>
            <a:lvl5pPr marL="1841046" indent="-226559">
              <a:defRPr sz="1800">
                <a:solidFill>
                  <a:srgbClr val="0000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240" y="4374315"/>
            <a:ext cx="2597498" cy="259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395" y="219878"/>
            <a:ext cx="1693323" cy="1269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/>
        </p:nvSpPr>
        <p:spPr>
          <a:xfrm>
            <a:off x="0" y="2979738"/>
            <a:ext cx="1981200" cy="3878263"/>
          </a:xfrm>
          <a:prstGeom prst="rect">
            <a:avLst/>
          </a:prstGeom>
          <a:solidFill>
            <a:srgbClr val="FFCC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spcBef>
                <a:spcPts val="800"/>
              </a:spcBef>
              <a:defRPr sz="2000"/>
            </a:pP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>
              <a:spcBef>
                <a:spcPts val="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65150" y="7938"/>
            <a:ext cx="8578850" cy="85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46100" y="1042988"/>
            <a:ext cx="8229600" cy="533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705796" y="6625705"/>
            <a:ext cx="290622" cy="294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spcBef>
                <a:spcPts val="800"/>
              </a:spcBef>
            </a:lvl1pPr>
          </a:lstStyle>
          <a:p>
            <a:pPr/>
            <a:fld id="{86CB4B4D-7CA3-9044-876B-883B54F8677D}" type="slidenum"/>
          </a:p>
        </p:txBody>
      </p:sp>
      <p:pic>
        <p:nvPicPr>
          <p:cNvPr id="5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0392" y="-63872"/>
            <a:ext cx="1020537" cy="1020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536" y="6165303"/>
            <a:ext cx="918670" cy="689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9597" y="6165303"/>
            <a:ext cx="918670" cy="689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8830" y="6165303"/>
            <a:ext cx="918670" cy="689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1742" y="6165303"/>
            <a:ext cx="918670" cy="689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4655" y="6165303"/>
            <a:ext cx="918670" cy="689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7567" y="6165303"/>
            <a:ext cx="918670" cy="689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8162" y="6165303"/>
            <a:ext cx="918670" cy="689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1074" y="6165303"/>
            <a:ext cx="918670" cy="68900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66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66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66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66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66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66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66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66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66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266700" marR="0" indent="-2667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66"/>
        </a:buClr>
        <a:buSzPct val="100000"/>
        <a:buFont typeface="Wingdings"/>
        <a:buChar char="■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754768" marR="0" indent="-30868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66"/>
        </a:buClr>
        <a:buSzPct val="100000"/>
        <a:buFont typeface="Wingdings"/>
        <a:buChar char="◆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125537" marR="0" indent="-22225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66"/>
        </a:buClr>
        <a:buSzPct val="100000"/>
        <a:buFont typeface="Wingdings"/>
        <a:buChar char="■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509939" marR="0" indent="-249464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66"/>
        </a:buClr>
        <a:buSzPct val="100000"/>
        <a:buFont typeface="Wingdings"/>
        <a:buChar char="◆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1866219" marR="0" indent="-251732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66"/>
        </a:buClr>
        <a:buSzPct val="100000"/>
        <a:buFont typeface="Wingdings"/>
        <a:buChar char="-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323419" marR="0" indent="-251732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66"/>
        </a:buClr>
        <a:buSzPct val="100000"/>
        <a:buFont typeface="Wingdings"/>
        <a:buChar char="-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780619" marR="0" indent="-251732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66"/>
        </a:buClr>
        <a:buSzPct val="100000"/>
        <a:buFont typeface="Wingdings"/>
        <a:buChar char="-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237819" marR="0" indent="-251732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66"/>
        </a:buClr>
        <a:buSzPct val="100000"/>
        <a:buFont typeface="Wingdings"/>
        <a:buChar char="-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695019" marR="0" indent="-251732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66"/>
        </a:buClr>
        <a:buSzPct val="100000"/>
        <a:buFont typeface="Wingdings"/>
        <a:buChar char="-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2185986" y="548679"/>
            <a:ext cx="6929437" cy="2277544"/>
          </a:xfrm>
          <a:prstGeom prst="rect">
            <a:avLst/>
          </a:prstGeom>
        </p:spPr>
        <p:txBody>
          <a:bodyPr/>
          <a:lstStyle/>
          <a:p>
            <a:pPr algn="ctr">
              <a:defRPr sz="4400"/>
            </a:pPr>
            <a:br/>
            <a:r>
              <a:rPr b="0" sz="8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さすけね</a:t>
            </a:r>
          </a:p>
        </p:txBody>
      </p:sp>
      <p:sp>
        <p:nvSpPr>
          <p:cNvPr id="46" name="Shape 46"/>
          <p:cNvSpPr/>
          <p:nvPr>
            <p:ph type="body" sz="quarter" idx="1"/>
          </p:nvPr>
        </p:nvSpPr>
        <p:spPr>
          <a:xfrm>
            <a:off x="2185986" y="3133253"/>
            <a:ext cx="6929437" cy="1269992"/>
          </a:xfrm>
          <a:prstGeom prst="rect">
            <a:avLst/>
          </a:prstGeom>
        </p:spPr>
        <p:txBody>
          <a:bodyPr/>
          <a:lstStyle/>
          <a:p>
            <a:pPr marL="0" indent="0" algn="ctr" defTabSz="612648">
              <a:spcBef>
                <a:spcPts val="300"/>
              </a:spcBef>
              <a:buSzTx/>
              <a:buNone/>
              <a:defRPr sz="2077"/>
            </a:pPr>
            <a:r>
              <a:t>-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地域住民で作る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出来る雪</a:t>
            </a:r>
            <a:r>
              <a:t>の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「見える化」ソリューション</a:t>
            </a:r>
            <a:r>
              <a:t>–</a:t>
            </a:r>
            <a:br/>
            <a:r>
              <a:t>2016/1/20</a:t>
            </a:r>
          </a:p>
        </p:txBody>
      </p:sp>
      <p:sp>
        <p:nvSpPr>
          <p:cNvPr id="47" name="Shape 47"/>
          <p:cNvSpPr/>
          <p:nvPr/>
        </p:nvSpPr>
        <p:spPr>
          <a:xfrm>
            <a:off x="2153261" y="5589239"/>
            <a:ext cx="4506972" cy="108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400"/>
              </a:spcBef>
              <a:defRPr sz="2000">
                <a:solidFill>
                  <a:srgbClr val="000066"/>
                </a:solidFill>
              </a:defRPr>
            </a:pPr>
          </a:p>
          <a:p>
            <a:pPr>
              <a:spcBef>
                <a:spcPts val="400"/>
              </a:spcBef>
              <a:defRPr sz="2000">
                <a:solidFill>
                  <a:srgbClr val="000066"/>
                </a:solidFill>
              </a:defRPr>
            </a:pPr>
          </a:p>
          <a:p>
            <a:pPr algn="r">
              <a:spcBef>
                <a:spcPts val="400"/>
              </a:spcBef>
              <a:defRPr sz="2000">
                <a:solidFill>
                  <a:srgbClr val="000066"/>
                </a:solidFill>
              </a:defRPr>
            </a:pPr>
            <a:r>
              <a:t>Team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　三泣き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282575" y="18564"/>
            <a:ext cx="8578850" cy="855663"/>
          </a:xfrm>
          <a:prstGeom prst="rect">
            <a:avLst/>
          </a:prstGeom>
        </p:spPr>
        <p:txBody>
          <a:bodyPr/>
          <a:lstStyle>
            <a:lvl1pPr>
              <a:defRPr sz="4200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会津の課題</a:t>
            </a:r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546100" y="1075482"/>
            <a:ext cx="8229600" cy="847487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会津若松市役所に最も多い苦情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xfrm>
            <a:off x="8752416" y="6625705"/>
            <a:ext cx="19738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" name="Shape 52"/>
          <p:cNvSpPr/>
          <p:nvPr/>
        </p:nvSpPr>
        <p:spPr>
          <a:xfrm>
            <a:off x="813435" y="2124224"/>
            <a:ext cx="7694931" cy="64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300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それは「雪」。そして、除雪。</a:t>
            </a:r>
          </a:p>
        </p:txBody>
      </p:sp>
      <p:sp>
        <p:nvSpPr>
          <p:cNvPr id="53" name="Shape 53"/>
          <p:cNvSpPr/>
          <p:nvPr/>
        </p:nvSpPr>
        <p:spPr>
          <a:xfrm>
            <a:off x="614697" y="2790308"/>
            <a:ext cx="7914607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400"/>
              </a:spcBef>
              <a:buClr>
                <a:srgbClr val="000066"/>
              </a:buClr>
              <a:buFont typeface="Wingdings"/>
              <a:defRPr sz="2600"/>
            </a:pPr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pPr marL="266699" indent="-266699">
              <a:spcBef>
                <a:spcPts val="400"/>
              </a:spcBef>
              <a:buClr>
                <a:srgbClr val="000066"/>
              </a:buClr>
              <a:buSzPct val="120000"/>
              <a:buFont typeface="Wingdings"/>
              <a:buChar char="■"/>
              <a:defRPr sz="2600"/>
            </a:pPr>
            <a:r>
              <a:t>必要な時に除雪されない</a:t>
            </a:r>
          </a:p>
          <a:p>
            <a:pPr lvl="2" marL="11699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雪がどこにたくさん積もっているかわからない</a:t>
            </a:r>
          </a:p>
          <a:p>
            <a:pPr marL="266699" indent="-266699">
              <a:spcBef>
                <a:spcPts val="400"/>
              </a:spcBef>
              <a:buClr>
                <a:srgbClr val="000066"/>
              </a:buClr>
              <a:buSzPct val="120000"/>
              <a:buFont typeface="Wingdings"/>
              <a:buChar char="■"/>
              <a:defRPr sz="2600"/>
            </a:pPr>
            <a:r>
              <a:t>いつ除雪車がくるかわからない</a:t>
            </a:r>
          </a:p>
          <a:p>
            <a:pPr lvl="2" marL="11699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問い合わせされてるか解らない</a:t>
            </a:r>
          </a:p>
          <a:p>
            <a:pPr marL="266699" indent="-266699">
              <a:spcBef>
                <a:spcPts val="400"/>
              </a:spcBef>
              <a:buClr>
                <a:srgbClr val="000066"/>
              </a:buClr>
              <a:buSzPct val="120000"/>
              <a:buFont typeface="Wingdings"/>
              <a:buChar char="■"/>
              <a:defRPr sz="2600"/>
            </a:pPr>
            <a:r>
              <a:t>除雪の優先順位が解らない</a:t>
            </a:r>
          </a:p>
          <a:p>
            <a:pPr lvl="2" marL="11699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人の感覚で除雪場所を決めている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strips dir="rd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282575" y="18564"/>
            <a:ext cx="8578850" cy="855663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こんなアプリをご提案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1152481" y="1264214"/>
            <a:ext cx="7073103" cy="1307945"/>
          </a:xfrm>
          <a:prstGeom prst="rect">
            <a:avLst/>
          </a:prstGeom>
        </p:spPr>
        <p:txBody>
          <a:bodyPr/>
          <a:lstStyle>
            <a:lvl1pPr marL="0" indent="0" defTabSz="822959">
              <a:buClrTx/>
              <a:buSzTx/>
              <a:buFontTx/>
              <a:buNone/>
              <a:defRPr sz="2880"/>
            </a:lvl1pPr>
          </a:lstStyle>
          <a:p>
            <a:pPr/>
            <a:r>
              <a:t>「雪が積もってる！」を通報できるアプリ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xfrm>
            <a:off x="8752416" y="6625705"/>
            <a:ext cx="19738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3054" y="1646959"/>
            <a:ext cx="4711956" cy="4711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strips dir="r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idx="1"/>
          </p:nvPr>
        </p:nvSpPr>
        <p:spPr>
          <a:xfrm>
            <a:off x="457200" y="759829"/>
            <a:ext cx="8229600" cy="5338342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0000"/>
              </a:lnSpc>
              <a:spcBef>
                <a:spcPts val="4700"/>
              </a:spcBef>
              <a:buSzTx/>
              <a:buNone/>
              <a:defRPr sz="9000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pPr>
            <a:r>
              <a:t>使い方</a:t>
            </a:r>
          </a:p>
          <a:p>
            <a:pPr marL="0" indent="0" algn="ctr">
              <a:lnSpc>
                <a:spcPct val="10000"/>
              </a:lnSpc>
              <a:spcBef>
                <a:spcPts val="4700"/>
              </a:spcBef>
              <a:buSzTx/>
              <a:buNone/>
              <a:defRPr sz="9000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pPr>
            <a:r>
              <a:t>＆</a:t>
            </a:r>
          </a:p>
          <a:p>
            <a:pPr marL="0" indent="0" algn="ctr">
              <a:lnSpc>
                <a:spcPct val="10000"/>
              </a:lnSpc>
              <a:spcBef>
                <a:spcPts val="4700"/>
              </a:spcBef>
              <a:buSzTx/>
              <a:buNone/>
              <a:defRPr sz="9000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pPr>
            <a:r>
              <a:t>デモ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8773774" y="6567909"/>
            <a:ext cx="19738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0000"/>
              </a:lnSpc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xfrm>
            <a:off x="8752416" y="6625705"/>
            <a:ext cx="19738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" name="さすけね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989233"/>
            <a:ext cx="9144001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irc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14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282575" y="150154"/>
            <a:ext cx="8578850" cy="855663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今の「さすけね」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xfrm>
            <a:off x="546100" y="1058790"/>
            <a:ext cx="8387434" cy="3862968"/>
          </a:xfrm>
          <a:prstGeom prst="rect">
            <a:avLst/>
          </a:prstGeom>
        </p:spPr>
        <p:txBody>
          <a:bodyPr/>
          <a:lstStyle/>
          <a:p>
            <a:pPr>
              <a:defRPr sz="2700"/>
            </a:pPr>
            <a:r>
              <a:t>アプリ</a:t>
            </a:r>
          </a:p>
          <a:p>
            <a:pPr lvl="1" marL="712786" indent="-266699">
              <a:buChar char="■"/>
              <a:defRPr sz="2400"/>
            </a:pPr>
            <a:r>
              <a:t>iOS版(iPad)</a:t>
            </a:r>
          </a:p>
          <a:p>
            <a:pPr lvl="1" marL="712786" indent="-266699">
              <a:buChar char="■"/>
              <a:defRPr sz="2400"/>
            </a:pPr>
            <a:r>
              <a:t>Android版</a:t>
            </a:r>
          </a:p>
          <a:p>
            <a:pPr lvl="1" marL="712787" indent="-266700">
              <a:buChar char="■"/>
            </a:pPr>
          </a:p>
          <a:p>
            <a:pPr>
              <a:defRPr sz="2700"/>
            </a:pPr>
            <a:r>
              <a:t>オープンデータ化が完了(Data For Citizen)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xfrm>
            <a:off x="8752416" y="6625705"/>
            <a:ext cx="19738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" name="dfc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4278" y="3789600"/>
            <a:ext cx="5494689" cy="91821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1892081" y="5543530"/>
            <a:ext cx="5359838" cy="689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04672">
              <a:spcBef>
                <a:spcPts val="400"/>
              </a:spcBef>
              <a:defRPr sz="3696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/>
            <a:r>
              <a:t>ただの ”データ化” のみ！</a:t>
            </a:r>
          </a:p>
        </p:txBody>
      </p:sp>
      <p:grpSp>
        <p:nvGrpSpPr>
          <p:cNvPr id="76" name="Group 76"/>
          <p:cNvGrpSpPr/>
          <p:nvPr/>
        </p:nvGrpSpPr>
        <p:grpSpPr>
          <a:xfrm rot="10800000">
            <a:off x="3151437" y="4974731"/>
            <a:ext cx="2841126" cy="504992"/>
            <a:chOff x="0" y="0"/>
            <a:chExt cx="2841124" cy="504991"/>
          </a:xfrm>
        </p:grpSpPr>
        <p:sp>
          <p:nvSpPr>
            <p:cNvPr id="75" name="Shape 75"/>
            <p:cNvSpPr/>
            <p:nvPr/>
          </p:nvSpPr>
          <p:spPr>
            <a:xfrm>
              <a:off x="9450" y="33257"/>
              <a:ext cx="2822224" cy="439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>
              <a:noFil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74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2841125" cy="504993"/>
            </a:xfrm>
            <a:prstGeom prst="rect">
              <a:avLst/>
            </a:prstGeom>
            <a:effectLst/>
          </p:spPr>
        </p:pic>
      </p:grpSp>
      <p:pic>
        <p:nvPicPr>
          <p:cNvPr id="77" name="ios-androi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07510" y="598745"/>
            <a:ext cx="4138783" cy="2204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282575" y="181758"/>
            <a:ext cx="8578850" cy="855663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今後の「さすけね」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xfrm>
            <a:off x="8752416" y="6625705"/>
            <a:ext cx="19738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" name="Shape 83"/>
          <p:cNvSpPr/>
          <p:nvPr/>
        </p:nvSpPr>
        <p:spPr>
          <a:xfrm>
            <a:off x="614697" y="1336539"/>
            <a:ext cx="7914607" cy="355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6699" indent="-266699">
              <a:spcBef>
                <a:spcPts val="400"/>
              </a:spcBef>
              <a:buClr>
                <a:srgbClr val="000066"/>
              </a:buClr>
              <a:buSzPct val="120000"/>
              <a:buFont typeface="Wingdings"/>
              <a:buChar char="■"/>
              <a:defRPr sz="2600"/>
            </a:pPr>
            <a:r>
              <a:t>見える化されたデータを次のソリューションを</a:t>
            </a:r>
          </a:p>
          <a:p>
            <a:pPr lvl="1" marL="7127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いろんなコラボが可能</a:t>
            </a:r>
          </a:p>
          <a:p>
            <a:pPr lvl="2" marL="11699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市役所の道路維持課</a:t>
            </a:r>
          </a:p>
          <a:p>
            <a:pPr lvl="2" marL="11699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ジョセササイズ</a:t>
            </a:r>
          </a:p>
          <a:p>
            <a:pPr lvl="2" marL="11699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株式会社デザイニウムの「除雪作業見える化事業」</a:t>
            </a:r>
          </a:p>
          <a:p>
            <a:pPr lvl="1" marL="7127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いろんな要望を募集</a:t>
            </a:r>
          </a:p>
          <a:p>
            <a:pPr lvl="2" marL="11699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いまのままでは使える応用範囲が限られる</a:t>
            </a:r>
          </a:p>
          <a:p>
            <a:pPr lvl="2" marL="1169987" indent="-266700">
              <a:spcBef>
                <a:spcPts val="400"/>
              </a:spcBef>
              <a:buClr>
                <a:srgbClr val="000066"/>
              </a:buClr>
              <a:buSzPct val="70000"/>
              <a:buFont typeface="Wingdings"/>
              <a:buChar char="✦"/>
              <a:defRPr sz="2000"/>
            </a:pPr>
            <a:r>
              <a:t>順次ブラッシュアップ</a:t>
            </a:r>
          </a:p>
        </p:txBody>
      </p:sp>
      <p:sp>
        <p:nvSpPr>
          <p:cNvPr id="84" name="Shape 84"/>
          <p:cNvSpPr/>
          <p:nvPr/>
        </p:nvSpPr>
        <p:spPr>
          <a:xfrm>
            <a:off x="2391938" y="5525909"/>
            <a:ext cx="4581350" cy="689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spcBef>
                <a:spcPts val="400"/>
              </a:spcBef>
              <a:defRPr sz="4200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/>
            <a:r>
              <a:t>使って成長させる</a:t>
            </a:r>
          </a:p>
        </p:txBody>
      </p:sp>
      <p:grpSp>
        <p:nvGrpSpPr>
          <p:cNvPr id="87" name="Group 87"/>
          <p:cNvGrpSpPr/>
          <p:nvPr/>
        </p:nvGrpSpPr>
        <p:grpSpPr>
          <a:xfrm rot="10800000">
            <a:off x="3151437" y="5018665"/>
            <a:ext cx="2841126" cy="504992"/>
            <a:chOff x="0" y="0"/>
            <a:chExt cx="2841124" cy="504991"/>
          </a:xfrm>
        </p:grpSpPr>
        <p:sp>
          <p:nvSpPr>
            <p:cNvPr id="86" name="Shape 86"/>
            <p:cNvSpPr/>
            <p:nvPr/>
          </p:nvSpPr>
          <p:spPr>
            <a:xfrm>
              <a:off x="9450" y="33257"/>
              <a:ext cx="2822224" cy="439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>
              <a:noFil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85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841125" cy="50499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idx="1"/>
          </p:nvPr>
        </p:nvSpPr>
        <p:spPr>
          <a:xfrm>
            <a:off x="546100" y="877888"/>
            <a:ext cx="8229600" cy="533834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1200"/>
              </a:spcBef>
              <a:buSzTx/>
              <a:buNone/>
              <a:defRPr sz="5400"/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会津なら住民の絆で</a:t>
            </a:r>
            <a:b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</a:b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「さすけね」</a:t>
            </a:r>
          </a:p>
          <a:p>
            <a:pPr marL="0" indent="0" algn="ctr">
              <a:buSzTx/>
              <a:buNone/>
              <a:defRPr sz="5400"/>
            </a:pPr>
          </a:p>
          <a:p>
            <a:pPr marL="0" indent="0" algn="ctr">
              <a:spcBef>
                <a:spcPts val="1200"/>
              </a:spcBef>
              <a:buSzTx/>
              <a:buNone/>
              <a:defRPr sz="5300"/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ご清聴有難うございました。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8752416" y="6625705"/>
            <a:ext cx="197382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05_PowerPoint_Template_bobsleigh">
  <a:themeElements>
    <a:clrScheme name="05_PowerPoint_Template_bobsleig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05_PowerPoint_Template_bobsleigh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05_PowerPoint_Template_bobsleig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05_PowerPoint_Template_bobsleigh">
  <a:themeElements>
    <a:clrScheme name="05_PowerPoint_Template_bobsleig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05_PowerPoint_Template_bobsleigh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05_PowerPoint_Template_bobsleig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